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8" r:id="rId2"/>
    <p:sldId id="278" r:id="rId3"/>
    <p:sldId id="262" r:id="rId4"/>
    <p:sldId id="269" r:id="rId5"/>
    <p:sldId id="268" r:id="rId6"/>
    <p:sldId id="275" r:id="rId7"/>
    <p:sldId id="271" r:id="rId8"/>
    <p:sldId id="276" r:id="rId9"/>
    <p:sldId id="277" r:id="rId10"/>
  </p:sldIdLst>
  <p:sldSz cx="12192000" cy="6858000"/>
  <p:notesSz cx="7099300" cy="102346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00FFFF"/>
    <a:srgbClr val="99FF66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94C7299B-9C32-4E65-B6A6-40147BBBDEFC}" type="datetimeFigureOut">
              <a:rPr lang="pt-BR" smtClean="0"/>
              <a:t>11/01/2021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09931" y="4925407"/>
            <a:ext cx="5679440" cy="4029879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6363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021295" y="9721107"/>
            <a:ext cx="3076363" cy="513507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C9A604A5-F4F2-494D-AC0C-DB0F004939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5235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876d245360_2_17:notes"/>
          <p:cNvSpPr txBox="1">
            <a:spLocks noGrp="1"/>
          </p:cNvSpPr>
          <p:nvPr>
            <p:ph type="body" idx="1"/>
          </p:nvPr>
        </p:nvSpPr>
        <p:spPr>
          <a:xfrm>
            <a:off x="946574" y="4861442"/>
            <a:ext cx="5206154" cy="4605576"/>
          </a:xfrm>
          <a:prstGeom prst="rect">
            <a:avLst/>
          </a:prstGeom>
        </p:spPr>
        <p:txBody>
          <a:bodyPr spcFirstLastPara="1" wrap="square" lIns="94753" tIns="94753" rIns="94753" bIns="94753" anchor="t" anchorCtr="0">
            <a:noAutofit/>
          </a:bodyPr>
          <a:lstStyle/>
          <a:p>
            <a:endParaRPr/>
          </a:p>
        </p:txBody>
      </p:sp>
      <p:sp>
        <p:nvSpPr>
          <p:cNvPr id="92" name="Google Shape;92;g876d245360_2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65916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a" type="tx">
  <p:cSld name="Capa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6306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adrão">
  <p:cSld name="Padrão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6" descr="Logos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69216" y="151705"/>
            <a:ext cx="2089973" cy="564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6" descr="Captura de Tela 2019-05-13 às 11.21.18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722221"/>
            <a:ext cx="12192000" cy="1135779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6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694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adrão BG">
  <p:cSld name="Padrão BG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7" descr="Logos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769216" y="151705"/>
            <a:ext cx="2089973" cy="56429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7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1pPr>
            <a:lvl2pPr marL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2pPr>
            <a:lvl3pPr marL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3pPr>
            <a:lvl4pPr marL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4pPr>
            <a:lvl5pPr marL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5pPr>
            <a:lvl6pPr marL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6pPr>
            <a:lvl7pPr marL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7pPr>
            <a:lvl8pPr marL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8pPr>
            <a:lvl9pPr marL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>
                <a:solidFill>
                  <a:srgbClr val="888888"/>
                </a:solidFill>
              </a:defRPr>
            </a:lvl9pPr>
          </a:lstStyle>
          <a:p>
            <a:fld id="{00000000-1234-1234-1234-123412341234}" type="slidenum">
              <a:rPr lang="pt-BR"/>
              <a:pPr/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7874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 descr="CAPA1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37818" y="-25739"/>
            <a:ext cx="12267639" cy="6909477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1826684" y="769938"/>
            <a:ext cx="9753601" cy="1668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body" idx="1"/>
          </p:nvPr>
        </p:nvSpPr>
        <p:spPr>
          <a:xfrm>
            <a:off x="6805084" y="2438400"/>
            <a:ext cx="4775201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t" anchorCtr="0">
            <a:no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ldNum" idx="12"/>
          </p:nvPr>
        </p:nvSpPr>
        <p:spPr>
          <a:xfrm>
            <a:off x="11140086" y="6427311"/>
            <a:ext cx="217825" cy="22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3825" tIns="23825" rIns="23825" bIns="238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800"/>
              <a:buFont typeface="Calibri"/>
              <a:buNone/>
              <a:defRPr sz="1067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pt-BR" kern="0"/>
              <a:pPr/>
              <a:t>‹nº›</a:t>
            </a:fld>
            <a:endParaRPr kern="0"/>
          </a:p>
        </p:txBody>
      </p:sp>
    </p:spTree>
    <p:extLst>
      <p:ext uri="{BB962C8B-B14F-4D97-AF65-F5344CB8AC3E}">
        <p14:creationId xmlns:p14="http://schemas.microsoft.com/office/powerpoint/2010/main" val="2958664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5"/>
          <p:cNvSpPr/>
          <p:nvPr/>
        </p:nvSpPr>
        <p:spPr>
          <a:xfrm>
            <a:off x="1805609" y="4461347"/>
            <a:ext cx="8232435" cy="126708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67" y="0"/>
                </a:moveTo>
                <a:lnTo>
                  <a:pt x="21600" y="0"/>
                </a:lnTo>
                <a:lnTo>
                  <a:pt x="20333" y="21600"/>
                </a:lnTo>
                <a:lnTo>
                  <a:pt x="0" y="21600"/>
                </a:lnTo>
                <a:lnTo>
                  <a:pt x="1267" y="0"/>
                </a:lnTo>
                <a:close/>
              </a:path>
            </a:pathLst>
          </a:custGeom>
          <a:gradFill>
            <a:gsLst>
              <a:gs pos="0">
                <a:srgbClr val="70A6DB"/>
              </a:gs>
              <a:gs pos="50000">
                <a:srgbClr val="559BDB"/>
              </a:gs>
              <a:gs pos="100000">
                <a:srgbClr val="448AC9"/>
              </a:gs>
            </a:gsLst>
            <a:lin ang="5400000" scaled="0"/>
          </a:gradFill>
          <a:ln w="9525" cap="flat" cmpd="sng">
            <a:solidFill>
              <a:schemeClr val="accent5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31767" tIns="31767" rIns="31767" bIns="31767" anchor="ctr" anchorCtr="0">
            <a:noAutofit/>
          </a:bodyPr>
          <a:lstStyle/>
          <a:p>
            <a:pPr>
              <a:buClr>
                <a:srgbClr val="FFFFFF"/>
              </a:buClr>
              <a:buSzPts val="900"/>
              <a:buFont typeface="Calibri"/>
              <a:buNone/>
            </a:pPr>
            <a:endParaRPr sz="1200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25"/>
          <p:cNvSpPr txBox="1"/>
          <p:nvPr/>
        </p:nvSpPr>
        <p:spPr>
          <a:xfrm>
            <a:off x="2448896" y="5257723"/>
            <a:ext cx="7294208" cy="449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767" tIns="31767" rIns="31767" bIns="31767" anchor="t" anchorCtr="0">
            <a:noAutofit/>
          </a:bodyPr>
          <a:lstStyle/>
          <a:p>
            <a:pPr algn="ctr">
              <a:buClr>
                <a:srgbClr val="FFFFFF"/>
              </a:buClr>
              <a:buSzPts val="3300"/>
              <a:buFont typeface="Verdana"/>
              <a:buNone/>
            </a:pPr>
            <a:r>
              <a:rPr lang="pt-BR" kern="0" dirty="0" smtClean="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Informações gerais e acessos viários</a:t>
            </a:r>
            <a:endParaRPr kern="0" dirty="0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5" name="Google Shape;95;p25">
            <a:extLst>
              <a:ext uri="{FF2B5EF4-FFF2-40B4-BE49-F238E27FC236}">
                <a16:creationId xmlns:a16="http://schemas.microsoft.com/office/drawing/2014/main" xmlns="" id="{DED9953B-BBE5-4EF6-B0D2-5C92187CCCDC}"/>
              </a:ext>
            </a:extLst>
          </p:cNvPr>
          <p:cNvSpPr txBox="1"/>
          <p:nvPr/>
        </p:nvSpPr>
        <p:spPr>
          <a:xfrm>
            <a:off x="2175232" y="4604207"/>
            <a:ext cx="7660304" cy="449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767" tIns="31767" rIns="31767" bIns="31767" anchor="t" anchorCtr="0">
            <a:noAutofit/>
          </a:bodyPr>
          <a:lstStyle/>
          <a:p>
            <a:pPr algn="ctr">
              <a:buClr>
                <a:srgbClr val="FFFFFF"/>
              </a:buClr>
              <a:buSzPts val="3300"/>
              <a:buFont typeface="Verdana"/>
              <a:buNone/>
            </a:pPr>
            <a:r>
              <a:rPr lang="pt-BR" sz="2000" b="1" kern="0" dirty="0" smtClean="0">
                <a:solidFill>
                  <a:srgbClr val="FFFFFF"/>
                </a:solidFill>
                <a:latin typeface="Verdana"/>
                <a:ea typeface="Verdana"/>
                <a:cs typeface="Verdana"/>
                <a:sym typeface="Verdana"/>
              </a:rPr>
              <a:t>Localização Gleba Tibiri-Pedrinhas, Gleba H e Poligonal do Porto do Itaqui</a:t>
            </a:r>
            <a:endParaRPr sz="2000" b="1" kern="0" dirty="0">
              <a:solidFill>
                <a:srgbClr val="FFFFFF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73920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push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27093"/>
            <a:ext cx="10695145" cy="6330907"/>
          </a:xfrm>
          <a:prstGeom prst="rect">
            <a:avLst/>
          </a:prstGeom>
        </p:spPr>
      </p:pic>
      <p:sp>
        <p:nvSpPr>
          <p:cNvPr id="6" name="CaixaDeTexto 5"/>
          <p:cNvSpPr txBox="1"/>
          <p:nvPr/>
        </p:nvSpPr>
        <p:spPr>
          <a:xfrm>
            <a:off x="0" y="188539"/>
            <a:ext cx="3498073" cy="338554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LOCALIZAÇÃO DOS TERRENOS </a:t>
            </a:r>
            <a:endParaRPr lang="pt-B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5096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solidFill>
              <a:srgbClr val="CCFFFF"/>
            </a:solidFill>
          </a:ln>
        </p:spPr>
      </p:pic>
      <p:sp>
        <p:nvSpPr>
          <p:cNvPr id="3" name="Retângulo 2"/>
          <p:cNvSpPr/>
          <p:nvPr/>
        </p:nvSpPr>
        <p:spPr>
          <a:xfrm>
            <a:off x="0" y="6308777"/>
            <a:ext cx="12192000" cy="5494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" name="Grupo 5"/>
          <p:cNvGrpSpPr/>
          <p:nvPr/>
        </p:nvGrpSpPr>
        <p:grpSpPr>
          <a:xfrm>
            <a:off x="11492920" y="6370076"/>
            <a:ext cx="254337" cy="551995"/>
            <a:chOff x="9664594" y="1151058"/>
            <a:chExt cx="404395" cy="877672"/>
          </a:xfrm>
        </p:grpSpPr>
        <p:sp>
          <p:nvSpPr>
            <p:cNvPr id="4" name="Seta para baixo 3"/>
            <p:cNvSpPr/>
            <p:nvPr/>
          </p:nvSpPr>
          <p:spPr>
            <a:xfrm rot="10800000">
              <a:off x="9760068" y="1151058"/>
              <a:ext cx="308921" cy="373726"/>
            </a:xfrm>
            <a:prstGeom prst="downArrow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5" name="CaixaDeTexto 4"/>
            <p:cNvSpPr txBox="1"/>
            <p:nvPr/>
          </p:nvSpPr>
          <p:spPr>
            <a:xfrm>
              <a:off x="9664594" y="1490429"/>
              <a:ext cx="248458" cy="538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dirty="0" smtClean="0"/>
                <a:t>N</a:t>
              </a:r>
              <a:endParaRPr lang="pt-BR" sz="1600" dirty="0"/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10167454" y="6616006"/>
            <a:ext cx="900420" cy="161415"/>
            <a:chOff x="8699381" y="4449549"/>
            <a:chExt cx="900420" cy="161415"/>
          </a:xfrm>
        </p:grpSpPr>
        <p:sp>
          <p:nvSpPr>
            <p:cNvPr id="7" name="Retângulo 6"/>
            <p:cNvSpPr/>
            <p:nvPr/>
          </p:nvSpPr>
          <p:spPr>
            <a:xfrm>
              <a:off x="8699382" y="4449549"/>
              <a:ext cx="900419" cy="7882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/>
            <p:cNvSpPr/>
            <p:nvPr/>
          </p:nvSpPr>
          <p:spPr>
            <a:xfrm rot="10800000">
              <a:off x="8699381" y="4532141"/>
              <a:ext cx="900419" cy="7882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ângulo 9"/>
            <p:cNvSpPr/>
            <p:nvPr/>
          </p:nvSpPr>
          <p:spPr>
            <a:xfrm rot="10800000">
              <a:off x="8699382" y="4532139"/>
              <a:ext cx="900418" cy="78825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0397891" y="6365186"/>
            <a:ext cx="439544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</a:t>
            </a:r>
            <a:endParaRPr lang="pt-BR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7711326" y="4164570"/>
            <a:ext cx="3000245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TERRENO  GLEBA TIBIRI-PEDRINHAS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Forma livre 13"/>
          <p:cNvSpPr/>
          <p:nvPr/>
        </p:nvSpPr>
        <p:spPr>
          <a:xfrm>
            <a:off x="4094205" y="3064476"/>
            <a:ext cx="3731741" cy="3056238"/>
          </a:xfrm>
          <a:custGeom>
            <a:avLst/>
            <a:gdLst>
              <a:gd name="connsiteX0" fmla="*/ 939114 w 3731741"/>
              <a:gd name="connsiteY0" fmla="*/ 930875 h 3056238"/>
              <a:gd name="connsiteX1" fmla="*/ 1087395 w 3731741"/>
              <a:gd name="connsiteY1" fmla="*/ 691978 h 3056238"/>
              <a:gd name="connsiteX2" fmla="*/ 1383957 w 3731741"/>
              <a:gd name="connsiteY2" fmla="*/ 0 h 3056238"/>
              <a:gd name="connsiteX3" fmla="*/ 2553730 w 3731741"/>
              <a:gd name="connsiteY3" fmla="*/ 790832 h 3056238"/>
              <a:gd name="connsiteX4" fmla="*/ 2866768 w 3731741"/>
              <a:gd name="connsiteY4" fmla="*/ 238897 h 3056238"/>
              <a:gd name="connsiteX5" fmla="*/ 3731741 w 3731741"/>
              <a:gd name="connsiteY5" fmla="*/ 741405 h 3056238"/>
              <a:gd name="connsiteX6" fmla="*/ 2776152 w 3731741"/>
              <a:gd name="connsiteY6" fmla="*/ 2166551 h 3056238"/>
              <a:gd name="connsiteX7" fmla="*/ 1532238 w 3731741"/>
              <a:gd name="connsiteY7" fmla="*/ 3056238 h 3056238"/>
              <a:gd name="connsiteX8" fmla="*/ 1120346 w 3731741"/>
              <a:gd name="connsiteY8" fmla="*/ 2702010 h 3056238"/>
              <a:gd name="connsiteX9" fmla="*/ 724930 w 3731741"/>
              <a:gd name="connsiteY9" fmla="*/ 2710248 h 3056238"/>
              <a:gd name="connsiteX10" fmla="*/ 0 w 3731741"/>
              <a:gd name="connsiteY10" fmla="*/ 2026508 h 3056238"/>
              <a:gd name="connsiteX11" fmla="*/ 123568 w 3731741"/>
              <a:gd name="connsiteY11" fmla="*/ 1894702 h 3056238"/>
              <a:gd name="connsiteX12" fmla="*/ 189471 w 3731741"/>
              <a:gd name="connsiteY12" fmla="*/ 1738183 h 3056238"/>
              <a:gd name="connsiteX13" fmla="*/ 329514 w 3731741"/>
              <a:gd name="connsiteY13" fmla="*/ 1449859 h 3056238"/>
              <a:gd name="connsiteX14" fmla="*/ 378941 w 3731741"/>
              <a:gd name="connsiteY14" fmla="*/ 1194486 h 3056238"/>
              <a:gd name="connsiteX15" fmla="*/ 568411 w 3731741"/>
              <a:gd name="connsiteY15" fmla="*/ 996778 h 3056238"/>
              <a:gd name="connsiteX16" fmla="*/ 675503 w 3731741"/>
              <a:gd name="connsiteY16" fmla="*/ 856735 h 3056238"/>
              <a:gd name="connsiteX17" fmla="*/ 939114 w 3731741"/>
              <a:gd name="connsiteY17" fmla="*/ 930875 h 3056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31741" h="3056238">
                <a:moveTo>
                  <a:pt x="939114" y="930875"/>
                </a:moveTo>
                <a:lnTo>
                  <a:pt x="1087395" y="691978"/>
                </a:lnTo>
                <a:lnTo>
                  <a:pt x="1383957" y="0"/>
                </a:lnTo>
                <a:lnTo>
                  <a:pt x="2553730" y="790832"/>
                </a:lnTo>
                <a:lnTo>
                  <a:pt x="2866768" y="238897"/>
                </a:lnTo>
                <a:lnTo>
                  <a:pt x="3731741" y="741405"/>
                </a:lnTo>
                <a:lnTo>
                  <a:pt x="2776152" y="2166551"/>
                </a:lnTo>
                <a:lnTo>
                  <a:pt x="1532238" y="3056238"/>
                </a:lnTo>
                <a:lnTo>
                  <a:pt x="1120346" y="2702010"/>
                </a:lnTo>
                <a:lnTo>
                  <a:pt x="724930" y="2710248"/>
                </a:lnTo>
                <a:lnTo>
                  <a:pt x="0" y="2026508"/>
                </a:lnTo>
                <a:lnTo>
                  <a:pt x="123568" y="1894702"/>
                </a:lnTo>
                <a:lnTo>
                  <a:pt x="189471" y="1738183"/>
                </a:lnTo>
                <a:lnTo>
                  <a:pt x="329514" y="1449859"/>
                </a:lnTo>
                <a:lnTo>
                  <a:pt x="378941" y="1194486"/>
                </a:lnTo>
                <a:lnTo>
                  <a:pt x="568411" y="996778"/>
                </a:lnTo>
                <a:lnTo>
                  <a:pt x="675503" y="856735"/>
                </a:lnTo>
                <a:lnTo>
                  <a:pt x="939114" y="930875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6" name="Conector reto 15"/>
          <p:cNvCxnSpPr/>
          <p:nvPr/>
        </p:nvCxnSpPr>
        <p:spPr>
          <a:xfrm flipH="1">
            <a:off x="7413025" y="4441569"/>
            <a:ext cx="17984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160835" y="6399455"/>
            <a:ext cx="2817181" cy="338554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GLEBA TIBIRI-PEDRINHAS</a:t>
            </a:r>
            <a:endParaRPr lang="pt-B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3243071" y="3131921"/>
            <a:ext cx="712054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BR-135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0" name="Conector reto 19"/>
          <p:cNvCxnSpPr>
            <a:endCxn id="19" idx="2"/>
          </p:cNvCxnSpPr>
          <p:nvPr/>
        </p:nvCxnSpPr>
        <p:spPr>
          <a:xfrm flipH="1">
            <a:off x="3599098" y="3399888"/>
            <a:ext cx="477603" cy="903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orma livre 22"/>
          <p:cNvSpPr/>
          <p:nvPr/>
        </p:nvSpPr>
        <p:spPr>
          <a:xfrm>
            <a:off x="4355306" y="3998119"/>
            <a:ext cx="495300" cy="704850"/>
          </a:xfrm>
          <a:custGeom>
            <a:avLst/>
            <a:gdLst>
              <a:gd name="connsiteX0" fmla="*/ 369094 w 495300"/>
              <a:gd name="connsiteY0" fmla="*/ 0 h 704850"/>
              <a:gd name="connsiteX1" fmla="*/ 495300 w 495300"/>
              <a:gd name="connsiteY1" fmla="*/ 88106 h 704850"/>
              <a:gd name="connsiteX2" fmla="*/ 238125 w 495300"/>
              <a:gd name="connsiteY2" fmla="*/ 381000 h 704850"/>
              <a:gd name="connsiteX3" fmla="*/ 90488 w 495300"/>
              <a:gd name="connsiteY3" fmla="*/ 704850 h 704850"/>
              <a:gd name="connsiteX4" fmla="*/ 0 w 495300"/>
              <a:gd name="connsiteY4" fmla="*/ 659606 h 704850"/>
              <a:gd name="connsiteX5" fmla="*/ 78582 w 495300"/>
              <a:gd name="connsiteY5" fmla="*/ 507206 h 704850"/>
              <a:gd name="connsiteX6" fmla="*/ 119063 w 495300"/>
              <a:gd name="connsiteY6" fmla="*/ 257175 h 704850"/>
              <a:gd name="connsiteX7" fmla="*/ 369094 w 495300"/>
              <a:gd name="connsiteY7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5300" h="704850">
                <a:moveTo>
                  <a:pt x="369094" y="0"/>
                </a:moveTo>
                <a:lnTo>
                  <a:pt x="495300" y="88106"/>
                </a:lnTo>
                <a:lnTo>
                  <a:pt x="238125" y="381000"/>
                </a:lnTo>
                <a:lnTo>
                  <a:pt x="90488" y="704850"/>
                </a:lnTo>
                <a:lnTo>
                  <a:pt x="0" y="659606"/>
                </a:lnTo>
                <a:lnTo>
                  <a:pt x="78582" y="507206"/>
                </a:lnTo>
                <a:lnTo>
                  <a:pt x="119063" y="257175"/>
                </a:lnTo>
                <a:lnTo>
                  <a:pt x="369094" y="0"/>
                </a:lnTo>
                <a:close/>
              </a:path>
            </a:pathLst>
          </a:custGeom>
          <a:solidFill>
            <a:srgbClr val="FFC000">
              <a:alpha val="54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Forma livre 26"/>
          <p:cNvSpPr/>
          <p:nvPr/>
        </p:nvSpPr>
        <p:spPr>
          <a:xfrm>
            <a:off x="3484605" y="1565189"/>
            <a:ext cx="2446638" cy="4720281"/>
          </a:xfrm>
          <a:custGeom>
            <a:avLst/>
            <a:gdLst>
              <a:gd name="connsiteX0" fmla="*/ 0 w 2001795"/>
              <a:gd name="connsiteY0" fmla="*/ 3789405 h 3789405"/>
              <a:gd name="connsiteX1" fmla="*/ 1482811 w 2001795"/>
              <a:gd name="connsiteY1" fmla="*/ 1153297 h 3789405"/>
              <a:gd name="connsiteX2" fmla="*/ 1861752 w 2001795"/>
              <a:gd name="connsiteY2" fmla="*/ 345989 h 3789405"/>
              <a:gd name="connsiteX3" fmla="*/ 2001795 w 2001795"/>
              <a:gd name="connsiteY3" fmla="*/ 0 h 3789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1795" h="3789405">
                <a:moveTo>
                  <a:pt x="0" y="3789405"/>
                </a:moveTo>
                <a:lnTo>
                  <a:pt x="1482811" y="1153297"/>
                </a:lnTo>
                <a:lnTo>
                  <a:pt x="1861752" y="345989"/>
                </a:lnTo>
                <a:lnTo>
                  <a:pt x="2001795" y="0"/>
                </a:lnTo>
              </a:path>
            </a:pathLst>
          </a:custGeom>
          <a:noFill/>
          <a:ln w="28575">
            <a:solidFill>
              <a:srgbClr val="CCFFFF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0" name="Forma livre 29"/>
          <p:cNvSpPr/>
          <p:nvPr/>
        </p:nvSpPr>
        <p:spPr>
          <a:xfrm>
            <a:off x="3580885" y="1606271"/>
            <a:ext cx="2446638" cy="4720281"/>
          </a:xfrm>
          <a:custGeom>
            <a:avLst/>
            <a:gdLst>
              <a:gd name="connsiteX0" fmla="*/ 0 w 2001795"/>
              <a:gd name="connsiteY0" fmla="*/ 3789405 h 3789405"/>
              <a:gd name="connsiteX1" fmla="*/ 1482811 w 2001795"/>
              <a:gd name="connsiteY1" fmla="*/ 1153297 h 3789405"/>
              <a:gd name="connsiteX2" fmla="*/ 1861752 w 2001795"/>
              <a:gd name="connsiteY2" fmla="*/ 345989 h 3789405"/>
              <a:gd name="connsiteX3" fmla="*/ 2001795 w 2001795"/>
              <a:gd name="connsiteY3" fmla="*/ 0 h 3789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1795" h="3789405">
                <a:moveTo>
                  <a:pt x="0" y="3789405"/>
                </a:moveTo>
                <a:lnTo>
                  <a:pt x="1482811" y="1153297"/>
                </a:lnTo>
                <a:lnTo>
                  <a:pt x="1861752" y="345989"/>
                </a:lnTo>
                <a:lnTo>
                  <a:pt x="2001795" y="0"/>
                </a:lnTo>
              </a:path>
            </a:pathLst>
          </a:custGeom>
          <a:noFill/>
          <a:ln w="28575">
            <a:solidFill>
              <a:srgbClr val="CCFFFF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CaixaDeTexto 31"/>
          <p:cNvSpPr txBox="1"/>
          <p:nvPr/>
        </p:nvSpPr>
        <p:spPr>
          <a:xfrm>
            <a:off x="6325823" y="2214268"/>
            <a:ext cx="2193229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LINHAS DE TRANSMISSÃO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3" name="Conector reto 32"/>
          <p:cNvCxnSpPr/>
          <p:nvPr/>
        </p:nvCxnSpPr>
        <p:spPr>
          <a:xfrm flipH="1">
            <a:off x="5683273" y="2498254"/>
            <a:ext cx="17984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/>
          <p:cNvCxnSpPr>
            <a:stCxn id="27" idx="3"/>
            <a:endCxn id="2" idx="0"/>
          </p:cNvCxnSpPr>
          <p:nvPr/>
        </p:nvCxnSpPr>
        <p:spPr>
          <a:xfrm flipV="1">
            <a:off x="5931243" y="0"/>
            <a:ext cx="164757" cy="1565189"/>
          </a:xfrm>
          <a:prstGeom prst="line">
            <a:avLst/>
          </a:prstGeom>
          <a:ln w="28575">
            <a:solidFill>
              <a:srgbClr val="CC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/>
          <p:cNvCxnSpPr/>
          <p:nvPr/>
        </p:nvCxnSpPr>
        <p:spPr>
          <a:xfrm flipV="1">
            <a:off x="6044867" y="35141"/>
            <a:ext cx="164757" cy="1565189"/>
          </a:xfrm>
          <a:prstGeom prst="line">
            <a:avLst/>
          </a:prstGeom>
          <a:ln w="28575">
            <a:solidFill>
              <a:srgbClr val="CC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ixaDeTexto 27"/>
          <p:cNvSpPr txBox="1"/>
          <p:nvPr/>
        </p:nvSpPr>
        <p:spPr>
          <a:xfrm>
            <a:off x="7170401" y="4949042"/>
            <a:ext cx="2501134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ÁREA OCUPADA ATUALMENTE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" name="Conector reto 28"/>
          <p:cNvCxnSpPr/>
          <p:nvPr/>
        </p:nvCxnSpPr>
        <p:spPr>
          <a:xfrm flipH="1" flipV="1">
            <a:off x="5823136" y="5276024"/>
            <a:ext cx="2628569" cy="1780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ixaDeTexto 30"/>
          <p:cNvSpPr txBox="1"/>
          <p:nvPr/>
        </p:nvSpPr>
        <p:spPr>
          <a:xfrm>
            <a:off x="598853" y="3982867"/>
            <a:ext cx="2885342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ÁREA OCUPADA POR RESIDÊNCIAS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4" name="Conector reto 33"/>
          <p:cNvCxnSpPr/>
          <p:nvPr/>
        </p:nvCxnSpPr>
        <p:spPr>
          <a:xfrm flipH="1">
            <a:off x="2022261" y="4259866"/>
            <a:ext cx="244264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orma livre 7"/>
          <p:cNvSpPr/>
          <p:nvPr/>
        </p:nvSpPr>
        <p:spPr>
          <a:xfrm>
            <a:off x="2409825" y="438150"/>
            <a:ext cx="6343650" cy="5257800"/>
          </a:xfrm>
          <a:custGeom>
            <a:avLst/>
            <a:gdLst>
              <a:gd name="connsiteX0" fmla="*/ 0 w 6343650"/>
              <a:gd name="connsiteY0" fmla="*/ 5257800 h 5257800"/>
              <a:gd name="connsiteX1" fmla="*/ 828675 w 6343650"/>
              <a:gd name="connsiteY1" fmla="*/ 4124325 h 5257800"/>
              <a:gd name="connsiteX2" fmla="*/ 1143000 w 6343650"/>
              <a:gd name="connsiteY2" fmla="*/ 3686175 h 5257800"/>
              <a:gd name="connsiteX3" fmla="*/ 1209675 w 6343650"/>
              <a:gd name="connsiteY3" fmla="*/ 3638550 h 5257800"/>
              <a:gd name="connsiteX4" fmla="*/ 1352550 w 6343650"/>
              <a:gd name="connsiteY4" fmla="*/ 3419475 h 5257800"/>
              <a:gd name="connsiteX5" fmla="*/ 2533650 w 6343650"/>
              <a:gd name="connsiteY5" fmla="*/ 1676400 h 5257800"/>
              <a:gd name="connsiteX6" fmla="*/ 3067050 w 6343650"/>
              <a:gd name="connsiteY6" fmla="*/ 0 h 5257800"/>
              <a:gd name="connsiteX7" fmla="*/ 3800475 w 6343650"/>
              <a:gd name="connsiteY7" fmla="*/ 123825 h 5257800"/>
              <a:gd name="connsiteX8" fmla="*/ 3876675 w 6343650"/>
              <a:gd name="connsiteY8" fmla="*/ 171450 h 5257800"/>
              <a:gd name="connsiteX9" fmla="*/ 3781425 w 6343650"/>
              <a:gd name="connsiteY9" fmla="*/ 762000 h 5257800"/>
              <a:gd name="connsiteX10" fmla="*/ 4029075 w 6343650"/>
              <a:gd name="connsiteY10" fmla="*/ 1114425 h 5257800"/>
              <a:gd name="connsiteX11" fmla="*/ 6343650 w 6343650"/>
              <a:gd name="connsiteY11" fmla="*/ 194310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43650" h="5257800">
                <a:moveTo>
                  <a:pt x="0" y="5257800"/>
                </a:moveTo>
                <a:lnTo>
                  <a:pt x="828675" y="4124325"/>
                </a:lnTo>
                <a:lnTo>
                  <a:pt x="1143000" y="3686175"/>
                </a:lnTo>
                <a:lnTo>
                  <a:pt x="1209675" y="3638550"/>
                </a:lnTo>
                <a:lnTo>
                  <a:pt x="1352550" y="3419475"/>
                </a:lnTo>
                <a:lnTo>
                  <a:pt x="2533650" y="1676400"/>
                </a:lnTo>
                <a:lnTo>
                  <a:pt x="3067050" y="0"/>
                </a:lnTo>
                <a:lnTo>
                  <a:pt x="3800475" y="123825"/>
                </a:lnTo>
                <a:lnTo>
                  <a:pt x="3876675" y="171450"/>
                </a:lnTo>
                <a:lnTo>
                  <a:pt x="3781425" y="762000"/>
                </a:lnTo>
                <a:lnTo>
                  <a:pt x="4029075" y="1114425"/>
                </a:lnTo>
                <a:lnTo>
                  <a:pt x="6343650" y="1943100"/>
                </a:lnTo>
              </a:path>
            </a:pathLst>
          </a:custGeom>
          <a:noFill/>
          <a:ln w="76200">
            <a:solidFill>
              <a:srgbClr val="00FF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36" name="Conector reto 35"/>
          <p:cNvCxnSpPr/>
          <p:nvPr/>
        </p:nvCxnSpPr>
        <p:spPr>
          <a:xfrm flipV="1">
            <a:off x="5455510" y="1552575"/>
            <a:ext cx="983390" cy="1514476"/>
          </a:xfrm>
          <a:prstGeom prst="line">
            <a:avLst/>
          </a:prstGeom>
          <a:ln w="57150">
            <a:solidFill>
              <a:srgbClr val="99FF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to 36"/>
          <p:cNvCxnSpPr/>
          <p:nvPr/>
        </p:nvCxnSpPr>
        <p:spPr>
          <a:xfrm flipV="1">
            <a:off x="7770085" y="2381250"/>
            <a:ext cx="983390" cy="1457325"/>
          </a:xfrm>
          <a:prstGeom prst="line">
            <a:avLst/>
          </a:prstGeom>
          <a:ln w="57150">
            <a:solidFill>
              <a:srgbClr val="99FF6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ixaDeTexto 37"/>
          <p:cNvSpPr txBox="1"/>
          <p:nvPr/>
        </p:nvSpPr>
        <p:spPr>
          <a:xfrm>
            <a:off x="9241170" y="2877389"/>
            <a:ext cx="2693655" cy="276999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VIAS A SEREM CONSTRUÍDAS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9" name="Conector reto 38"/>
          <p:cNvCxnSpPr/>
          <p:nvPr/>
        </p:nvCxnSpPr>
        <p:spPr>
          <a:xfrm flipH="1" flipV="1">
            <a:off x="8228191" y="3187742"/>
            <a:ext cx="1965676" cy="1780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aixaDeTexto 39"/>
          <p:cNvSpPr txBox="1"/>
          <p:nvPr/>
        </p:nvSpPr>
        <p:spPr>
          <a:xfrm>
            <a:off x="9214757" y="1704201"/>
            <a:ext cx="1905393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OPÇÃO DE ACESSO A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2" name="Conector reto 41"/>
          <p:cNvCxnSpPr/>
          <p:nvPr/>
        </p:nvCxnSpPr>
        <p:spPr>
          <a:xfrm flipH="1" flipV="1">
            <a:off x="7565298" y="1963392"/>
            <a:ext cx="2628569" cy="1780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9394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0" y="6308777"/>
            <a:ext cx="12192000" cy="5494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" name="Grupo 5"/>
          <p:cNvGrpSpPr/>
          <p:nvPr/>
        </p:nvGrpSpPr>
        <p:grpSpPr>
          <a:xfrm>
            <a:off x="11492920" y="6370076"/>
            <a:ext cx="254337" cy="551995"/>
            <a:chOff x="9664594" y="1151058"/>
            <a:chExt cx="404395" cy="877672"/>
          </a:xfrm>
        </p:grpSpPr>
        <p:sp>
          <p:nvSpPr>
            <p:cNvPr id="4" name="Seta para baixo 3"/>
            <p:cNvSpPr/>
            <p:nvPr/>
          </p:nvSpPr>
          <p:spPr>
            <a:xfrm rot="10800000">
              <a:off x="9760068" y="1151058"/>
              <a:ext cx="308921" cy="373726"/>
            </a:xfrm>
            <a:prstGeom prst="downArrow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5" name="CaixaDeTexto 4"/>
            <p:cNvSpPr txBox="1"/>
            <p:nvPr/>
          </p:nvSpPr>
          <p:spPr>
            <a:xfrm>
              <a:off x="9664594" y="1490429"/>
              <a:ext cx="248458" cy="538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dirty="0" smtClean="0"/>
                <a:t>N</a:t>
              </a:r>
              <a:endParaRPr lang="pt-BR" sz="1600" dirty="0"/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10167454" y="6616006"/>
            <a:ext cx="900420" cy="161415"/>
            <a:chOff x="8699381" y="4449549"/>
            <a:chExt cx="900420" cy="161415"/>
          </a:xfrm>
        </p:grpSpPr>
        <p:sp>
          <p:nvSpPr>
            <p:cNvPr id="7" name="Retângulo 6"/>
            <p:cNvSpPr/>
            <p:nvPr/>
          </p:nvSpPr>
          <p:spPr>
            <a:xfrm>
              <a:off x="8699382" y="4449549"/>
              <a:ext cx="900419" cy="7882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/>
            <p:cNvSpPr/>
            <p:nvPr/>
          </p:nvSpPr>
          <p:spPr>
            <a:xfrm rot="10800000">
              <a:off x="8699381" y="4532141"/>
              <a:ext cx="900419" cy="7882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ângulo 9"/>
            <p:cNvSpPr/>
            <p:nvPr/>
          </p:nvSpPr>
          <p:spPr>
            <a:xfrm rot="10800000">
              <a:off x="8699382" y="4532139"/>
              <a:ext cx="900418" cy="78825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0397891" y="6365186"/>
            <a:ext cx="439544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</a:t>
            </a:r>
            <a:endParaRPr lang="pt-BR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557515" y="4480164"/>
            <a:ext cx="1905393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OPÇÃO DE ACESSO B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Conector reto 15"/>
          <p:cNvCxnSpPr/>
          <p:nvPr/>
        </p:nvCxnSpPr>
        <p:spPr>
          <a:xfrm flipH="1" flipV="1">
            <a:off x="354873" y="4722423"/>
            <a:ext cx="2742870" cy="1806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ixaDeTexto 16"/>
          <p:cNvSpPr txBox="1"/>
          <p:nvPr/>
        </p:nvSpPr>
        <p:spPr>
          <a:xfrm>
            <a:off x="557515" y="4831165"/>
            <a:ext cx="1623822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OBS: VIAS SEM INFRAESTRUTURA E DIMENSÕES ADEQUADAS</a:t>
            </a:r>
            <a:endParaRPr lang="pt-BR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Forma livre 17"/>
          <p:cNvSpPr/>
          <p:nvPr/>
        </p:nvSpPr>
        <p:spPr>
          <a:xfrm>
            <a:off x="4355306" y="3998119"/>
            <a:ext cx="495300" cy="704850"/>
          </a:xfrm>
          <a:custGeom>
            <a:avLst/>
            <a:gdLst>
              <a:gd name="connsiteX0" fmla="*/ 369094 w 495300"/>
              <a:gd name="connsiteY0" fmla="*/ 0 h 704850"/>
              <a:gd name="connsiteX1" fmla="*/ 495300 w 495300"/>
              <a:gd name="connsiteY1" fmla="*/ 88106 h 704850"/>
              <a:gd name="connsiteX2" fmla="*/ 238125 w 495300"/>
              <a:gd name="connsiteY2" fmla="*/ 381000 h 704850"/>
              <a:gd name="connsiteX3" fmla="*/ 90488 w 495300"/>
              <a:gd name="connsiteY3" fmla="*/ 704850 h 704850"/>
              <a:gd name="connsiteX4" fmla="*/ 0 w 495300"/>
              <a:gd name="connsiteY4" fmla="*/ 659606 h 704850"/>
              <a:gd name="connsiteX5" fmla="*/ 78582 w 495300"/>
              <a:gd name="connsiteY5" fmla="*/ 507206 h 704850"/>
              <a:gd name="connsiteX6" fmla="*/ 119063 w 495300"/>
              <a:gd name="connsiteY6" fmla="*/ 257175 h 704850"/>
              <a:gd name="connsiteX7" fmla="*/ 369094 w 495300"/>
              <a:gd name="connsiteY7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5300" h="704850">
                <a:moveTo>
                  <a:pt x="369094" y="0"/>
                </a:moveTo>
                <a:lnTo>
                  <a:pt x="495300" y="88106"/>
                </a:lnTo>
                <a:lnTo>
                  <a:pt x="238125" y="381000"/>
                </a:lnTo>
                <a:lnTo>
                  <a:pt x="90488" y="704850"/>
                </a:lnTo>
                <a:lnTo>
                  <a:pt x="0" y="659606"/>
                </a:lnTo>
                <a:lnTo>
                  <a:pt x="78582" y="507206"/>
                </a:lnTo>
                <a:lnTo>
                  <a:pt x="119063" y="257175"/>
                </a:lnTo>
                <a:lnTo>
                  <a:pt x="369094" y="0"/>
                </a:lnTo>
                <a:close/>
              </a:path>
            </a:pathLst>
          </a:custGeom>
          <a:solidFill>
            <a:srgbClr val="FFC000">
              <a:alpha val="54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Forma livre 7"/>
          <p:cNvSpPr/>
          <p:nvPr/>
        </p:nvSpPr>
        <p:spPr>
          <a:xfrm>
            <a:off x="3114675" y="3914775"/>
            <a:ext cx="1685925" cy="1514475"/>
          </a:xfrm>
          <a:custGeom>
            <a:avLst/>
            <a:gdLst>
              <a:gd name="connsiteX0" fmla="*/ 0 w 1685925"/>
              <a:gd name="connsiteY0" fmla="*/ 828675 h 1514475"/>
              <a:gd name="connsiteX1" fmla="*/ 133350 w 1685925"/>
              <a:gd name="connsiteY1" fmla="*/ 828675 h 1514475"/>
              <a:gd name="connsiteX2" fmla="*/ 781050 w 1685925"/>
              <a:gd name="connsiteY2" fmla="*/ 1514475 h 1514475"/>
              <a:gd name="connsiteX3" fmla="*/ 1028700 w 1685925"/>
              <a:gd name="connsiteY3" fmla="*/ 1133475 h 1514475"/>
              <a:gd name="connsiteX4" fmla="*/ 1333500 w 1685925"/>
              <a:gd name="connsiteY4" fmla="*/ 590550 h 1514475"/>
              <a:gd name="connsiteX5" fmla="*/ 1371600 w 1685925"/>
              <a:gd name="connsiteY5" fmla="*/ 352425 h 1514475"/>
              <a:gd name="connsiteX6" fmla="*/ 1685925 w 1685925"/>
              <a:gd name="connsiteY6" fmla="*/ 0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5925" h="1514475">
                <a:moveTo>
                  <a:pt x="0" y="828675"/>
                </a:moveTo>
                <a:lnTo>
                  <a:pt x="133350" y="828675"/>
                </a:lnTo>
                <a:lnTo>
                  <a:pt x="781050" y="1514475"/>
                </a:lnTo>
                <a:lnTo>
                  <a:pt x="1028700" y="1133475"/>
                </a:lnTo>
                <a:lnTo>
                  <a:pt x="1333500" y="590550"/>
                </a:lnTo>
                <a:lnTo>
                  <a:pt x="1371600" y="352425"/>
                </a:lnTo>
                <a:lnTo>
                  <a:pt x="1685925" y="0"/>
                </a:lnTo>
              </a:path>
            </a:pathLst>
          </a:custGeom>
          <a:noFill/>
          <a:ln w="57150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/>
          <p:cNvSpPr txBox="1"/>
          <p:nvPr/>
        </p:nvSpPr>
        <p:spPr>
          <a:xfrm>
            <a:off x="160835" y="6399455"/>
            <a:ext cx="2817181" cy="338554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GLEBA TIBIRI-PEDRINHAS</a:t>
            </a:r>
            <a:endParaRPr lang="pt-B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20482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0" y="6308777"/>
            <a:ext cx="12192000" cy="5494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" name="Grupo 5"/>
          <p:cNvGrpSpPr/>
          <p:nvPr/>
        </p:nvGrpSpPr>
        <p:grpSpPr>
          <a:xfrm>
            <a:off x="11492920" y="6370076"/>
            <a:ext cx="254337" cy="551995"/>
            <a:chOff x="9664594" y="1151058"/>
            <a:chExt cx="404395" cy="877672"/>
          </a:xfrm>
        </p:grpSpPr>
        <p:sp>
          <p:nvSpPr>
            <p:cNvPr id="4" name="Seta para baixo 3"/>
            <p:cNvSpPr/>
            <p:nvPr/>
          </p:nvSpPr>
          <p:spPr>
            <a:xfrm rot="10800000">
              <a:off x="9760068" y="1151058"/>
              <a:ext cx="308921" cy="373726"/>
            </a:xfrm>
            <a:prstGeom prst="downArrow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5" name="CaixaDeTexto 4"/>
            <p:cNvSpPr txBox="1"/>
            <p:nvPr/>
          </p:nvSpPr>
          <p:spPr>
            <a:xfrm>
              <a:off x="9664594" y="1490429"/>
              <a:ext cx="248458" cy="538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dirty="0" smtClean="0"/>
                <a:t>N</a:t>
              </a:r>
              <a:endParaRPr lang="pt-BR" sz="1600" dirty="0"/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10167454" y="6616006"/>
            <a:ext cx="900420" cy="161415"/>
            <a:chOff x="8699381" y="4449549"/>
            <a:chExt cx="900420" cy="161415"/>
          </a:xfrm>
        </p:grpSpPr>
        <p:sp>
          <p:nvSpPr>
            <p:cNvPr id="7" name="Retângulo 6"/>
            <p:cNvSpPr/>
            <p:nvPr/>
          </p:nvSpPr>
          <p:spPr>
            <a:xfrm>
              <a:off x="8699382" y="4449549"/>
              <a:ext cx="900419" cy="7882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/>
            <p:cNvSpPr/>
            <p:nvPr/>
          </p:nvSpPr>
          <p:spPr>
            <a:xfrm rot="10800000">
              <a:off x="8699381" y="4532141"/>
              <a:ext cx="900419" cy="7882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ângulo 9"/>
            <p:cNvSpPr/>
            <p:nvPr/>
          </p:nvSpPr>
          <p:spPr>
            <a:xfrm rot="10800000">
              <a:off x="8699382" y="4532139"/>
              <a:ext cx="900418" cy="78825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0397891" y="6365186"/>
            <a:ext cx="439544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</a:t>
            </a:r>
            <a:endParaRPr lang="pt-BR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Conector reto 21"/>
          <p:cNvCxnSpPr/>
          <p:nvPr/>
        </p:nvCxnSpPr>
        <p:spPr>
          <a:xfrm flipH="1" flipV="1">
            <a:off x="354873" y="4965194"/>
            <a:ext cx="2628569" cy="1780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aixaDeTexto 22"/>
          <p:cNvSpPr txBox="1"/>
          <p:nvPr/>
        </p:nvSpPr>
        <p:spPr>
          <a:xfrm>
            <a:off x="557514" y="4757163"/>
            <a:ext cx="1905393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OPÇÃO DE ACESSO C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557514" y="5101882"/>
            <a:ext cx="1623822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OBS: VIAS SEM INFRAESTRUTURA E DIMENSÕES ADEQUADAS</a:t>
            </a:r>
            <a:endParaRPr lang="pt-BR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Forma livre 16"/>
          <p:cNvSpPr/>
          <p:nvPr/>
        </p:nvSpPr>
        <p:spPr>
          <a:xfrm>
            <a:off x="4355306" y="3998119"/>
            <a:ext cx="495300" cy="704850"/>
          </a:xfrm>
          <a:custGeom>
            <a:avLst/>
            <a:gdLst>
              <a:gd name="connsiteX0" fmla="*/ 369094 w 495300"/>
              <a:gd name="connsiteY0" fmla="*/ 0 h 704850"/>
              <a:gd name="connsiteX1" fmla="*/ 495300 w 495300"/>
              <a:gd name="connsiteY1" fmla="*/ 88106 h 704850"/>
              <a:gd name="connsiteX2" fmla="*/ 238125 w 495300"/>
              <a:gd name="connsiteY2" fmla="*/ 381000 h 704850"/>
              <a:gd name="connsiteX3" fmla="*/ 90488 w 495300"/>
              <a:gd name="connsiteY3" fmla="*/ 704850 h 704850"/>
              <a:gd name="connsiteX4" fmla="*/ 0 w 495300"/>
              <a:gd name="connsiteY4" fmla="*/ 659606 h 704850"/>
              <a:gd name="connsiteX5" fmla="*/ 78582 w 495300"/>
              <a:gd name="connsiteY5" fmla="*/ 507206 h 704850"/>
              <a:gd name="connsiteX6" fmla="*/ 119063 w 495300"/>
              <a:gd name="connsiteY6" fmla="*/ 257175 h 704850"/>
              <a:gd name="connsiteX7" fmla="*/ 369094 w 495300"/>
              <a:gd name="connsiteY7" fmla="*/ 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5300" h="704850">
                <a:moveTo>
                  <a:pt x="369094" y="0"/>
                </a:moveTo>
                <a:lnTo>
                  <a:pt x="495300" y="88106"/>
                </a:lnTo>
                <a:lnTo>
                  <a:pt x="238125" y="381000"/>
                </a:lnTo>
                <a:lnTo>
                  <a:pt x="90488" y="704850"/>
                </a:lnTo>
                <a:lnTo>
                  <a:pt x="0" y="659606"/>
                </a:lnTo>
                <a:lnTo>
                  <a:pt x="78582" y="507206"/>
                </a:lnTo>
                <a:lnTo>
                  <a:pt x="119063" y="257175"/>
                </a:lnTo>
                <a:lnTo>
                  <a:pt x="369094" y="0"/>
                </a:lnTo>
                <a:close/>
              </a:path>
            </a:pathLst>
          </a:custGeom>
          <a:solidFill>
            <a:srgbClr val="FFC000">
              <a:alpha val="54000"/>
            </a:srgb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Forma livre 17"/>
          <p:cNvSpPr/>
          <p:nvPr/>
        </p:nvSpPr>
        <p:spPr>
          <a:xfrm>
            <a:off x="2990850" y="3914775"/>
            <a:ext cx="1809750" cy="1800225"/>
          </a:xfrm>
          <a:custGeom>
            <a:avLst/>
            <a:gdLst>
              <a:gd name="connsiteX0" fmla="*/ 0 w 1809750"/>
              <a:gd name="connsiteY0" fmla="*/ 1028700 h 1800225"/>
              <a:gd name="connsiteX1" fmla="*/ 104775 w 1809750"/>
              <a:gd name="connsiteY1" fmla="*/ 1123950 h 1800225"/>
              <a:gd name="connsiteX2" fmla="*/ 285750 w 1809750"/>
              <a:gd name="connsiteY2" fmla="*/ 1219200 h 1800225"/>
              <a:gd name="connsiteX3" fmla="*/ 390525 w 1809750"/>
              <a:gd name="connsiteY3" fmla="*/ 1333500 h 1800225"/>
              <a:gd name="connsiteX4" fmla="*/ 400050 w 1809750"/>
              <a:gd name="connsiteY4" fmla="*/ 1581150 h 1800225"/>
              <a:gd name="connsiteX5" fmla="*/ 609600 w 1809750"/>
              <a:gd name="connsiteY5" fmla="*/ 1800225 h 1800225"/>
              <a:gd name="connsiteX6" fmla="*/ 1114425 w 1809750"/>
              <a:gd name="connsiteY6" fmla="*/ 1171575 h 1800225"/>
              <a:gd name="connsiteX7" fmla="*/ 1409700 w 1809750"/>
              <a:gd name="connsiteY7" fmla="*/ 638175 h 1800225"/>
              <a:gd name="connsiteX8" fmla="*/ 1485900 w 1809750"/>
              <a:gd name="connsiteY8" fmla="*/ 361950 h 1800225"/>
              <a:gd name="connsiteX9" fmla="*/ 1562100 w 1809750"/>
              <a:gd name="connsiteY9" fmla="*/ 266700 h 1800225"/>
              <a:gd name="connsiteX10" fmla="*/ 1809750 w 1809750"/>
              <a:gd name="connsiteY10" fmla="*/ 0 h 1800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9750" h="1800225">
                <a:moveTo>
                  <a:pt x="0" y="1028700"/>
                </a:moveTo>
                <a:lnTo>
                  <a:pt x="104775" y="1123950"/>
                </a:lnTo>
                <a:lnTo>
                  <a:pt x="285750" y="1219200"/>
                </a:lnTo>
                <a:lnTo>
                  <a:pt x="390525" y="1333500"/>
                </a:lnTo>
                <a:lnTo>
                  <a:pt x="400050" y="1581150"/>
                </a:lnTo>
                <a:lnTo>
                  <a:pt x="609600" y="1800225"/>
                </a:lnTo>
                <a:lnTo>
                  <a:pt x="1114425" y="1171575"/>
                </a:lnTo>
                <a:lnTo>
                  <a:pt x="1409700" y="638175"/>
                </a:lnTo>
                <a:lnTo>
                  <a:pt x="1485900" y="361950"/>
                </a:lnTo>
                <a:lnTo>
                  <a:pt x="1562100" y="266700"/>
                </a:lnTo>
                <a:lnTo>
                  <a:pt x="1809750" y="0"/>
                </a:lnTo>
              </a:path>
            </a:pathLst>
          </a:custGeom>
          <a:noFill/>
          <a:ln w="57150">
            <a:solidFill>
              <a:srgbClr val="00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/>
          <p:cNvSpPr txBox="1"/>
          <p:nvPr/>
        </p:nvSpPr>
        <p:spPr>
          <a:xfrm>
            <a:off x="160835" y="6399455"/>
            <a:ext cx="2817181" cy="338554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GLEBA TIBIRI-PEDRINHAS</a:t>
            </a:r>
            <a:endParaRPr lang="pt-B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1424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" r="24901"/>
          <a:stretch/>
        </p:blipFill>
        <p:spPr>
          <a:xfrm>
            <a:off x="509472" y="576639"/>
            <a:ext cx="5494061" cy="4254326"/>
          </a:xfrm>
          <a:prstGeom prst="rect">
            <a:avLst/>
          </a:prstGeom>
          <a:noFill/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" name="Seta para baixo 22"/>
          <p:cNvSpPr/>
          <p:nvPr/>
        </p:nvSpPr>
        <p:spPr>
          <a:xfrm rot="10800000">
            <a:off x="4197153" y="986381"/>
            <a:ext cx="308921" cy="373726"/>
          </a:xfrm>
          <a:prstGeom prst="downArrow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CaixaDeTexto 23"/>
          <p:cNvSpPr txBox="1"/>
          <p:nvPr/>
        </p:nvSpPr>
        <p:spPr>
          <a:xfrm>
            <a:off x="4168217" y="1325752"/>
            <a:ext cx="181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chemeClr val="bg1">
                    <a:lumMod val="85000"/>
                  </a:schemeClr>
                </a:solidFill>
              </a:rPr>
              <a:t>N</a:t>
            </a:r>
            <a:endParaRPr lang="pt-BR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6283234" y="661683"/>
            <a:ext cx="5434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Área localizada na Gleba </a:t>
            </a:r>
            <a:r>
              <a:rPr lang="pt-BR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Tibiri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- Pedrinhas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, no Módulo “B”, do Distrito Industrial de São 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Luís.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6283234" y="1592162"/>
            <a:ext cx="35019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Área do Terreno: 702.874,47 m2</a:t>
            </a:r>
            <a:endParaRPr lang="pt-BR" dirty="0"/>
          </a:p>
        </p:txBody>
      </p:sp>
      <p:sp>
        <p:nvSpPr>
          <p:cNvPr id="10" name="Retângulo 9"/>
          <p:cNvSpPr/>
          <p:nvPr/>
        </p:nvSpPr>
        <p:spPr>
          <a:xfrm>
            <a:off x="6283234" y="2245642"/>
            <a:ext cx="312076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Escopo:</a:t>
            </a:r>
          </a:p>
          <a:p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* Sondagem;</a:t>
            </a:r>
          </a:p>
          <a:p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* Topografia;</a:t>
            </a:r>
          </a:p>
          <a:p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* Projeto para: Via 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de Acesso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; </a:t>
            </a:r>
            <a:r>
              <a:rPr lang="pt-BR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Cercamento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; loteamento, complementares e documentação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66734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0" y="6308777"/>
            <a:ext cx="12192000" cy="54947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6" name="Grupo 5"/>
          <p:cNvGrpSpPr/>
          <p:nvPr/>
        </p:nvGrpSpPr>
        <p:grpSpPr>
          <a:xfrm>
            <a:off x="11492920" y="6370076"/>
            <a:ext cx="254337" cy="551995"/>
            <a:chOff x="9664594" y="1151058"/>
            <a:chExt cx="404395" cy="877672"/>
          </a:xfrm>
        </p:grpSpPr>
        <p:sp>
          <p:nvSpPr>
            <p:cNvPr id="4" name="Seta para baixo 3"/>
            <p:cNvSpPr/>
            <p:nvPr/>
          </p:nvSpPr>
          <p:spPr>
            <a:xfrm rot="10800000">
              <a:off x="9760068" y="1151058"/>
              <a:ext cx="308921" cy="373726"/>
            </a:xfrm>
            <a:prstGeom prst="downArrow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5" name="CaixaDeTexto 4"/>
            <p:cNvSpPr txBox="1"/>
            <p:nvPr/>
          </p:nvSpPr>
          <p:spPr>
            <a:xfrm>
              <a:off x="9664594" y="1490429"/>
              <a:ext cx="248458" cy="538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1600" dirty="0" smtClean="0"/>
                <a:t>N</a:t>
              </a:r>
              <a:endParaRPr lang="pt-BR" sz="1600" dirty="0"/>
            </a:p>
          </p:txBody>
        </p:sp>
      </p:grpSp>
      <p:grpSp>
        <p:nvGrpSpPr>
          <p:cNvPr id="11" name="Grupo 10"/>
          <p:cNvGrpSpPr/>
          <p:nvPr/>
        </p:nvGrpSpPr>
        <p:grpSpPr>
          <a:xfrm>
            <a:off x="10167454" y="6616006"/>
            <a:ext cx="900420" cy="161415"/>
            <a:chOff x="8699381" y="4449549"/>
            <a:chExt cx="900420" cy="161415"/>
          </a:xfrm>
        </p:grpSpPr>
        <p:sp>
          <p:nvSpPr>
            <p:cNvPr id="7" name="Retângulo 6"/>
            <p:cNvSpPr/>
            <p:nvPr/>
          </p:nvSpPr>
          <p:spPr>
            <a:xfrm>
              <a:off x="8699382" y="4449549"/>
              <a:ext cx="900419" cy="7882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/>
            <p:cNvSpPr/>
            <p:nvPr/>
          </p:nvSpPr>
          <p:spPr>
            <a:xfrm rot="10800000">
              <a:off x="8699381" y="4532141"/>
              <a:ext cx="900419" cy="7882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ângulo 9"/>
            <p:cNvSpPr/>
            <p:nvPr/>
          </p:nvSpPr>
          <p:spPr>
            <a:xfrm rot="10800000">
              <a:off x="8699382" y="4532139"/>
              <a:ext cx="900418" cy="78825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12" name="CaixaDeTexto 11"/>
          <p:cNvSpPr txBox="1"/>
          <p:nvPr/>
        </p:nvSpPr>
        <p:spPr>
          <a:xfrm>
            <a:off x="10397891" y="6365186"/>
            <a:ext cx="439544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</a:t>
            </a:r>
            <a:endParaRPr lang="pt-BR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7397646" y="2877389"/>
            <a:ext cx="1709827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TERRENO  GLEBA H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Conector reto 15"/>
          <p:cNvCxnSpPr/>
          <p:nvPr/>
        </p:nvCxnSpPr>
        <p:spPr>
          <a:xfrm flipH="1">
            <a:off x="7099345" y="3154388"/>
            <a:ext cx="17984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ixaDeTexto 17"/>
          <p:cNvSpPr txBox="1"/>
          <p:nvPr/>
        </p:nvSpPr>
        <p:spPr>
          <a:xfrm>
            <a:off x="160835" y="6399455"/>
            <a:ext cx="1098762" cy="338554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GLEBA H</a:t>
            </a:r>
            <a:endParaRPr lang="pt-BR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895323" y="2122401"/>
            <a:ext cx="712054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BR-135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3" name="Conector reto 32"/>
          <p:cNvCxnSpPr/>
          <p:nvPr/>
        </p:nvCxnSpPr>
        <p:spPr>
          <a:xfrm flipH="1">
            <a:off x="855900" y="2399400"/>
            <a:ext cx="17984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rma livre 14"/>
          <p:cNvSpPr/>
          <p:nvPr/>
        </p:nvSpPr>
        <p:spPr>
          <a:xfrm>
            <a:off x="2438400" y="2577922"/>
            <a:ext cx="2330450" cy="1809928"/>
          </a:xfrm>
          <a:custGeom>
            <a:avLst/>
            <a:gdLst>
              <a:gd name="connsiteX0" fmla="*/ 0 w 2311400"/>
              <a:gd name="connsiteY0" fmla="*/ 107950 h 1835150"/>
              <a:gd name="connsiteX1" fmla="*/ 107950 w 2311400"/>
              <a:gd name="connsiteY1" fmla="*/ 0 h 1835150"/>
              <a:gd name="connsiteX2" fmla="*/ 488950 w 2311400"/>
              <a:gd name="connsiteY2" fmla="*/ 3175 h 1835150"/>
              <a:gd name="connsiteX3" fmla="*/ 536575 w 2311400"/>
              <a:gd name="connsiteY3" fmla="*/ 25400 h 1835150"/>
              <a:gd name="connsiteX4" fmla="*/ 596900 w 2311400"/>
              <a:gd name="connsiteY4" fmla="*/ 76200 h 1835150"/>
              <a:gd name="connsiteX5" fmla="*/ 565150 w 2311400"/>
              <a:gd name="connsiteY5" fmla="*/ 152400 h 1835150"/>
              <a:gd name="connsiteX6" fmla="*/ 660400 w 2311400"/>
              <a:gd name="connsiteY6" fmla="*/ 298450 h 1835150"/>
              <a:gd name="connsiteX7" fmla="*/ 692150 w 2311400"/>
              <a:gd name="connsiteY7" fmla="*/ 371475 h 1835150"/>
              <a:gd name="connsiteX8" fmla="*/ 701675 w 2311400"/>
              <a:gd name="connsiteY8" fmla="*/ 447675 h 1835150"/>
              <a:gd name="connsiteX9" fmla="*/ 654050 w 2311400"/>
              <a:gd name="connsiteY9" fmla="*/ 635000 h 1835150"/>
              <a:gd name="connsiteX10" fmla="*/ 673100 w 2311400"/>
              <a:gd name="connsiteY10" fmla="*/ 771525 h 1835150"/>
              <a:gd name="connsiteX11" fmla="*/ 708025 w 2311400"/>
              <a:gd name="connsiteY11" fmla="*/ 835025 h 1835150"/>
              <a:gd name="connsiteX12" fmla="*/ 1349375 w 2311400"/>
              <a:gd name="connsiteY12" fmla="*/ 1193800 h 1835150"/>
              <a:gd name="connsiteX13" fmla="*/ 2311400 w 2311400"/>
              <a:gd name="connsiteY13" fmla="*/ 1835150 h 183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11400" h="1835150">
                <a:moveTo>
                  <a:pt x="0" y="107950"/>
                </a:moveTo>
                <a:lnTo>
                  <a:pt x="107950" y="0"/>
                </a:lnTo>
                <a:lnTo>
                  <a:pt x="488950" y="3175"/>
                </a:lnTo>
                <a:lnTo>
                  <a:pt x="536575" y="25400"/>
                </a:lnTo>
                <a:lnTo>
                  <a:pt x="596900" y="76200"/>
                </a:lnTo>
                <a:lnTo>
                  <a:pt x="565150" y="152400"/>
                </a:lnTo>
                <a:lnTo>
                  <a:pt x="660400" y="298450"/>
                </a:lnTo>
                <a:lnTo>
                  <a:pt x="692150" y="371475"/>
                </a:lnTo>
                <a:lnTo>
                  <a:pt x="701675" y="447675"/>
                </a:lnTo>
                <a:lnTo>
                  <a:pt x="654050" y="635000"/>
                </a:lnTo>
                <a:lnTo>
                  <a:pt x="673100" y="771525"/>
                </a:lnTo>
                <a:lnTo>
                  <a:pt x="708025" y="835025"/>
                </a:lnTo>
                <a:lnTo>
                  <a:pt x="1349375" y="1193800"/>
                </a:lnTo>
                <a:lnTo>
                  <a:pt x="2311400" y="1835150"/>
                </a:lnTo>
              </a:path>
            </a:pathLst>
          </a:custGeom>
          <a:noFill/>
          <a:ln w="57150">
            <a:solidFill>
              <a:srgbClr val="FF0000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CaixaDeTexto 27"/>
          <p:cNvSpPr txBox="1"/>
          <p:nvPr/>
        </p:nvSpPr>
        <p:spPr>
          <a:xfrm>
            <a:off x="1767002" y="3767769"/>
            <a:ext cx="1692195" cy="276999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pt-BR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OPÇÃO DE ACESSO</a:t>
            </a:r>
            <a:endParaRPr lang="pt-B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9" name="Conector reto 28"/>
          <p:cNvCxnSpPr/>
          <p:nvPr/>
        </p:nvCxnSpPr>
        <p:spPr>
          <a:xfrm flipH="1">
            <a:off x="2438400" y="4044768"/>
            <a:ext cx="17984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ixaDeTexto 30"/>
          <p:cNvSpPr txBox="1"/>
          <p:nvPr/>
        </p:nvSpPr>
        <p:spPr>
          <a:xfrm>
            <a:off x="1801586" y="4135446"/>
            <a:ext cx="2366170" cy="26161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pt-BR" sz="1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OBS: A SER CONSTRUÍDO. </a:t>
            </a:r>
            <a:endParaRPr lang="pt-BR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Forma livre 16"/>
          <p:cNvSpPr/>
          <p:nvPr/>
        </p:nvSpPr>
        <p:spPr>
          <a:xfrm>
            <a:off x="-47624" y="2676399"/>
            <a:ext cx="2486024" cy="3533901"/>
          </a:xfrm>
          <a:custGeom>
            <a:avLst/>
            <a:gdLst>
              <a:gd name="connsiteX0" fmla="*/ 2447925 w 2447925"/>
              <a:gd name="connsiteY0" fmla="*/ 0 h 3571875"/>
              <a:gd name="connsiteX1" fmla="*/ 1971675 w 2447925"/>
              <a:gd name="connsiteY1" fmla="*/ 552450 h 3571875"/>
              <a:gd name="connsiteX2" fmla="*/ 0 w 2447925"/>
              <a:gd name="connsiteY2" fmla="*/ 3571875 h 3571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7925" h="3571875">
                <a:moveTo>
                  <a:pt x="2447925" y="0"/>
                </a:moveTo>
                <a:lnTo>
                  <a:pt x="1971675" y="552450"/>
                </a:lnTo>
                <a:lnTo>
                  <a:pt x="0" y="3571875"/>
                </a:ln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18698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26" y="752284"/>
            <a:ext cx="5709446" cy="3211563"/>
          </a:xfrm>
          <a:prstGeom prst="rect">
            <a:avLst/>
          </a:prstGeom>
        </p:spPr>
      </p:pic>
      <p:sp>
        <p:nvSpPr>
          <p:cNvPr id="23" name="Seta para baixo 22"/>
          <p:cNvSpPr/>
          <p:nvPr/>
        </p:nvSpPr>
        <p:spPr>
          <a:xfrm rot="10800000">
            <a:off x="5003685" y="1160458"/>
            <a:ext cx="308921" cy="373726"/>
          </a:xfrm>
          <a:prstGeom prst="downArrow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</a:schemeClr>
              </a:gs>
              <a:gs pos="50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5400000" scaled="1"/>
            <a:tileRect/>
          </a:gra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CaixaDeTexto 23"/>
          <p:cNvSpPr txBox="1"/>
          <p:nvPr/>
        </p:nvSpPr>
        <p:spPr>
          <a:xfrm>
            <a:off x="4974749" y="1499829"/>
            <a:ext cx="181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>
                <a:solidFill>
                  <a:schemeClr val="bg1">
                    <a:lumMod val="85000"/>
                  </a:schemeClr>
                </a:solidFill>
              </a:rPr>
              <a:t>N</a:t>
            </a:r>
            <a:endParaRPr lang="pt-BR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Retângulo 18"/>
          <p:cNvSpPr/>
          <p:nvPr/>
        </p:nvSpPr>
        <p:spPr>
          <a:xfrm>
            <a:off x="6283234" y="661683"/>
            <a:ext cx="5434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Área localizada na Gleba 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H - Distrito 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Industrial de São 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Luís.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6283234" y="1592162"/>
            <a:ext cx="3651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Área do Terreno: 2.330.657,05 m</a:t>
            </a:r>
            <a:r>
              <a:rPr lang="pt-BR" baseline="300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2</a:t>
            </a:r>
            <a:endParaRPr lang="pt-BR" baseline="30000" dirty="0"/>
          </a:p>
        </p:txBody>
      </p:sp>
      <p:sp>
        <p:nvSpPr>
          <p:cNvPr id="10" name="Retângulo 9"/>
          <p:cNvSpPr/>
          <p:nvPr/>
        </p:nvSpPr>
        <p:spPr>
          <a:xfrm>
            <a:off x="6283234" y="2245642"/>
            <a:ext cx="312076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Escopo:</a:t>
            </a:r>
          </a:p>
          <a:p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* Sondagem;</a:t>
            </a:r>
          </a:p>
          <a:p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* Topografia;</a:t>
            </a:r>
          </a:p>
          <a:p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* Projeto para: via 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de 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acesso; </a:t>
            </a:r>
            <a:r>
              <a:rPr lang="pt-BR" dirty="0" err="1">
                <a:latin typeface="Arial" panose="020B0604020202020204" pitchFamily="34" charset="0"/>
                <a:ea typeface="Times New Roman" panose="02020603050405020304" pitchFamily="18" charset="0"/>
              </a:rPr>
              <a:t>c</a:t>
            </a:r>
            <a:r>
              <a:rPr lang="pt-BR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ercamento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; loteamento, complementares e documentação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90552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/>
          <p:cNvSpPr/>
          <p:nvPr/>
        </p:nvSpPr>
        <p:spPr>
          <a:xfrm>
            <a:off x="470917" y="111031"/>
            <a:ext cx="5434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Poligonal do Porto do Itaqui e área adjacente.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8235838" y="1545724"/>
            <a:ext cx="36510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Área do Terreno: 2.723.448,91 m</a:t>
            </a:r>
            <a:r>
              <a:rPr lang="pt-BR" baseline="300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2</a:t>
            </a:r>
            <a:endParaRPr lang="pt-BR" baseline="30000" dirty="0"/>
          </a:p>
        </p:txBody>
      </p:sp>
      <p:sp>
        <p:nvSpPr>
          <p:cNvPr id="10" name="Retângulo 9"/>
          <p:cNvSpPr/>
          <p:nvPr/>
        </p:nvSpPr>
        <p:spPr>
          <a:xfrm>
            <a:off x="8235838" y="2141538"/>
            <a:ext cx="312076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Escopo:</a:t>
            </a:r>
          </a:p>
          <a:p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* Sondagem;</a:t>
            </a:r>
          </a:p>
          <a:p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* Topografia;</a:t>
            </a:r>
          </a:p>
          <a:p>
            <a:endParaRPr lang="pt-BR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* Projeto para: via </a:t>
            </a:r>
            <a:r>
              <a:rPr lang="pt-BR" dirty="0">
                <a:latin typeface="Arial" panose="020B0604020202020204" pitchFamily="34" charset="0"/>
                <a:ea typeface="Times New Roman" panose="02020603050405020304" pitchFamily="18" charset="0"/>
              </a:rPr>
              <a:t>de 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acesso; </a:t>
            </a:r>
            <a:r>
              <a:rPr lang="pt-BR" dirty="0" err="1">
                <a:latin typeface="Arial" panose="020B0604020202020204" pitchFamily="34" charset="0"/>
                <a:ea typeface="Times New Roman" panose="02020603050405020304" pitchFamily="18" charset="0"/>
              </a:rPr>
              <a:t>c</a:t>
            </a:r>
            <a:r>
              <a:rPr lang="pt-BR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ercamento</a:t>
            </a:r>
            <a:r>
              <a:rPr lang="pt-BR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; loteamento, complementares e documentação</a:t>
            </a:r>
            <a:endParaRPr lang="pt-BR" dirty="0"/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2"/>
          <a:srcRect l="46504" t="50433" r="26466" b="14375"/>
          <a:stretch/>
        </p:blipFill>
        <p:spPr>
          <a:xfrm>
            <a:off x="480177" y="4308734"/>
            <a:ext cx="3246984" cy="237679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 rotWithShape="1">
          <a:blip r:embed="rId3"/>
          <a:srcRect l="38936" t="30241" r="18643" b="22169"/>
          <a:stretch/>
        </p:blipFill>
        <p:spPr>
          <a:xfrm>
            <a:off x="480177" y="591393"/>
            <a:ext cx="5541682" cy="3495280"/>
          </a:xfrm>
          <a:prstGeom prst="rect">
            <a:avLst/>
          </a:prstGeom>
        </p:spPr>
      </p:pic>
      <p:pic>
        <p:nvPicPr>
          <p:cNvPr id="16" name="Picture 2" descr="Área adjacent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661" y="4368594"/>
            <a:ext cx="3808809" cy="2257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8123786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o Office">
  <a:themeElements>
    <a:clrScheme name="Tema do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225</Words>
  <Application>Microsoft Office PowerPoint</Application>
  <PresentationFormat>Widescreen</PresentationFormat>
  <Paragraphs>59</Paragraphs>
  <Slides>9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Verdana</vt:lpstr>
      <vt:lpstr>1_Tema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Thyego Frederico Vilhena Feitosa</dc:creator>
  <cp:lastModifiedBy>Luis Fernando de Sousa  Araujo</cp:lastModifiedBy>
  <cp:revision>49</cp:revision>
  <cp:lastPrinted>2021-01-11T18:44:45Z</cp:lastPrinted>
  <dcterms:created xsi:type="dcterms:W3CDTF">2020-11-09T13:32:29Z</dcterms:created>
  <dcterms:modified xsi:type="dcterms:W3CDTF">2021-01-11T18:45:57Z</dcterms:modified>
</cp:coreProperties>
</file>